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312" r:id="rId4"/>
    <p:sldId id="302" r:id="rId5"/>
    <p:sldId id="259" r:id="rId6"/>
    <p:sldId id="263" r:id="rId7"/>
    <p:sldId id="321" r:id="rId8"/>
    <p:sldId id="328" r:id="rId9"/>
    <p:sldId id="329" r:id="rId10"/>
    <p:sldId id="330" r:id="rId11"/>
    <p:sldId id="331" r:id="rId12"/>
    <p:sldId id="265" r:id="rId13"/>
    <p:sldId id="322" r:id="rId14"/>
    <p:sldId id="324" r:id="rId15"/>
    <p:sldId id="337" r:id="rId16"/>
    <p:sldId id="261" r:id="rId17"/>
    <p:sldId id="319" r:id="rId18"/>
    <p:sldId id="320" r:id="rId19"/>
    <p:sldId id="270" r:id="rId20"/>
    <p:sldId id="332" r:id="rId21"/>
    <p:sldId id="338" r:id="rId22"/>
    <p:sldId id="281" r:id="rId23"/>
    <p:sldId id="336" r:id="rId24"/>
    <p:sldId id="334" r:id="rId25"/>
    <p:sldId id="288" r:id="rId26"/>
    <p:sldId id="301" r:id="rId27"/>
    <p:sldId id="273" r:id="rId28"/>
    <p:sldId id="274" r:id="rId29"/>
    <p:sldId id="297" r:id="rId30"/>
    <p:sldId id="298" r:id="rId31"/>
    <p:sldId id="276" r:id="rId32"/>
    <p:sldId id="295"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5180" autoAdjust="0"/>
  </p:normalViewPr>
  <p:slideViewPr>
    <p:cSldViewPr snapToGrid="0" snapToObjects="1">
      <p:cViewPr varScale="1">
        <p:scale>
          <a:sx n="74" d="100"/>
          <a:sy n="74" d="100"/>
        </p:scale>
        <p:origin x="-135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1/1/2015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Point out the</a:t>
            </a:r>
            <a:r>
              <a:rPr lang="en-US" baseline="0" dirty="0" smtClean="0"/>
              <a:t> different three-dimensional shapes of cellulose, starch and glycogen (starch and glycogen are largely helical while cellulose is straight). These differences are due to different </a:t>
            </a:r>
            <a:r>
              <a:rPr lang="en-US" baseline="0" dirty="0" err="1" smtClean="0"/>
              <a:t>glycosidic</a:t>
            </a:r>
            <a:r>
              <a:rPr lang="en-US" baseline="0" dirty="0" smtClean="0"/>
              <a:t> linkages and give these polysaccharides unique functions.</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2141665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kids to name the molecules shown on the slide.</a:t>
            </a:r>
          </a:p>
          <a:p>
            <a:r>
              <a:rPr lang="en-US" dirty="0" smtClean="0"/>
              <a:t>a.</a:t>
            </a:r>
            <a:r>
              <a:rPr lang="en-US" baseline="0" dirty="0" smtClean="0"/>
              <a:t> = ATP</a:t>
            </a:r>
          </a:p>
          <a:p>
            <a:r>
              <a:rPr lang="en-US" baseline="0" dirty="0" smtClean="0"/>
              <a:t>b. = DNA nucleotide</a:t>
            </a:r>
          </a:p>
          <a:p>
            <a:r>
              <a:rPr lang="en-US" baseline="0" dirty="0" smtClean="0"/>
              <a:t>c. = cholesterol</a:t>
            </a:r>
          </a:p>
          <a:p>
            <a:r>
              <a:rPr lang="en-US" baseline="0" dirty="0" smtClean="0"/>
              <a:t>d. = sucrose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4252946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good time to review monomers of carbohydrates and proteins as well.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1968082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a:t>
            </a:r>
            <a:r>
              <a:rPr lang="en-US" baseline="0" dirty="0" smtClean="0"/>
              <a:t> students that the fatty acid regions of phospholipids are nonpolar/hydrophobic.</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Point</a:t>
            </a:r>
            <a:r>
              <a:rPr lang="en-US" baseline="0" dirty="0" smtClean="0"/>
              <a:t> out the R groups in each of the four amino acids. Leucine is the only amino acid out of the four that has a nonpolar R group.</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33665396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537188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Enzymes</a:t>
            </a:r>
            <a:r>
              <a:rPr lang="en-US" baseline="0" dirty="0" smtClean="0"/>
              <a:t> do not change ∆G of a reaction.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28218369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For an enzyme-mediated chemical reaction to occur, the substrate must be complementary to the surface properties (shape and charge) of the active site. In other words, the substrate must fit into the enzyme’s active site</a:t>
            </a:r>
            <a:r>
              <a:rPr lang="en-US" sz="1200" kern="1200" baseline="0" dirty="0" smtClean="0">
                <a:solidFill>
                  <a:schemeClr val="tx1"/>
                </a:solidFill>
                <a:effectLst/>
                <a:latin typeface="+mn-lt"/>
                <a:ea typeface="+mn-ea"/>
                <a:cs typeface="+mn-cs"/>
              </a:rPr>
              <a:t> and thus enzymes are very specific for the reactions they catalyze.</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880587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 terms monomer,</a:t>
            </a:r>
            <a:r>
              <a:rPr lang="en-US" baseline="0" dirty="0" smtClean="0"/>
              <a:t> polymer, dehydration synthesis, hydrolysis, anabolism and catabolism.</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feedback inhibition, a metabolic pathway is switched off by the</a:t>
            </a:r>
            <a:r>
              <a:rPr lang="en-US" baseline="0" dirty="0" smtClean="0"/>
              <a:t> inhibitory binding of its end product to an enzyme that acts early in the pathway.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46735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Other molecules and the environment in which the enzyme acts can enhance or inhibit enzyme activity. Molecules can bind reversibly or irreversibly to the active or allosteric sites, changing the activity of the enzyme.</a:t>
            </a:r>
          </a:p>
          <a:p>
            <a:pPr lvl="0"/>
            <a:r>
              <a:rPr lang="en-US" sz="1200" kern="1200" dirty="0" smtClean="0">
                <a:solidFill>
                  <a:schemeClr val="tx1"/>
                </a:solidFill>
                <a:effectLst/>
                <a:latin typeface="+mn-lt"/>
                <a:ea typeface="+mn-ea"/>
                <a:cs typeface="+mn-cs"/>
              </a:rPr>
              <a:t>Cofactors and coenzymes affect enzyme function; this interaction relates to a structural change that alters the activity rate of the enzyme. The enzyme may only become active when all the appropriate cofactors or coenzymes are present and bind to the appropriate sites on the enzyme.</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3022038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 the terms Gibbs free energy, enthalpy and entropy.</a:t>
            </a:r>
            <a:endParaRPr lang="en-US" dirty="0" smtClean="0"/>
          </a:p>
          <a:p>
            <a:r>
              <a:rPr lang="en-US" dirty="0" smtClean="0"/>
              <a:t>Point out that this</a:t>
            </a:r>
            <a:r>
              <a:rPr lang="en-US" baseline="0" dirty="0" smtClean="0"/>
              <a:t> reaction is endergonic (positive </a:t>
            </a:r>
            <a:r>
              <a:rPr lang="fr-FR" sz="1200" b="0" dirty="0" smtClean="0"/>
              <a:t>ΔG)  at 20</a:t>
            </a:r>
            <a:r>
              <a:rPr lang="fr-FR" sz="1200" b="0" baseline="0" dirty="0" smtClean="0"/>
              <a:t>°C </a:t>
            </a:r>
            <a:r>
              <a:rPr lang="en-US" b="0" baseline="0" dirty="0" smtClean="0"/>
              <a:t>and </a:t>
            </a:r>
            <a:r>
              <a:rPr lang="en-US" baseline="0" dirty="0" smtClean="0"/>
              <a:t>requires energy input.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exergonic and endergonic reactions. Remind students</a:t>
            </a:r>
            <a:r>
              <a:rPr lang="en-US" baseline="0" dirty="0" smtClean="0"/>
              <a:t> that energy from exergonic processes is used to drive endergonic processes in organisms.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1664259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a:t>
            </a:r>
            <a:r>
              <a:rPr lang="en-US" baseline="0" dirty="0" smtClean="0"/>
              <a:t> students that both volumes and concentrations have to be in the same units.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27</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Released</a:t>
            </a:r>
            <a:r>
              <a:rPr lang="en-US" sz="1100" baseline="0" dirty="0" smtClean="0"/>
              <a:t> 2001 Question 4 a</a:t>
            </a:r>
            <a:endParaRPr lang="en-US" sz="1100" dirty="0"/>
          </a:p>
        </p:txBody>
      </p:sp>
      <p:sp>
        <p:nvSpPr>
          <p:cNvPr id="4" name="Slide Number Placeholder 3"/>
          <p:cNvSpPr>
            <a:spLocks noGrp="1"/>
          </p:cNvSpPr>
          <p:nvPr>
            <p:ph type="sldNum" sz="quarter" idx="10"/>
          </p:nvPr>
        </p:nvSpPr>
        <p:spPr/>
        <p:txBody>
          <a:bodyPr/>
          <a:lstStyle/>
          <a:p>
            <a:fld id="{2D1AAE07-DA72-B64B-BD99-B5CE528AAC08}" type="slidenum">
              <a:rPr lang="en-US" smtClean="0"/>
              <a:t>28</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30</a:t>
            </a:fld>
            <a:endParaRPr lang="en-US" dirty="0"/>
          </a:p>
        </p:txBody>
      </p:sp>
    </p:spTree>
    <p:extLst>
      <p:ext uri="{BB962C8B-B14F-4D97-AF65-F5344CB8AC3E}">
        <p14:creationId xmlns:p14="http://schemas.microsoft.com/office/powerpoint/2010/main" val="35061975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dirty="0" smtClean="0"/>
              <a:t>Released 2009 Question</a:t>
            </a:r>
            <a:r>
              <a:rPr lang="en-US" sz="1100" b="0" baseline="0" dirty="0" smtClean="0"/>
              <a:t> 3 b and 2003 Question 3 a</a:t>
            </a:r>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31</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32</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Calibri" charset="0"/>
              </a:rPr>
              <a:t>Please focus on the 3 phosphates having negative charges and how unstable the molecule is. </a:t>
            </a:r>
            <a:r>
              <a:rPr lang="en-US" baseline="0" dirty="0" smtClean="0">
                <a:latin typeface="Calibri" charset="0"/>
              </a:rPr>
              <a:t>Please review the structure of ATP as well.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121355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Molecules</a:t>
            </a:r>
            <a:r>
              <a:rPr lang="en-US" baseline="0" dirty="0" smtClean="0"/>
              <a:t> and atoms from the environment are necessary to build new molecules.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effectLst/>
              </a:rPr>
              <a:t>The ratio of saturated and unsaturated fatty acids determines the fluidity in the membrane at cold temperatures.</a:t>
            </a:r>
            <a:r>
              <a:rPr lang="en-US" baseline="0" dirty="0" smtClean="0">
                <a:effectLst/>
              </a:rPr>
              <a:t> </a:t>
            </a:r>
            <a:r>
              <a:rPr lang="en-US" dirty="0" smtClean="0">
                <a:effectLst/>
              </a:rPr>
              <a:t>If saturated fatty</a:t>
            </a:r>
            <a:r>
              <a:rPr lang="en-US" baseline="0" dirty="0" smtClean="0">
                <a:effectLst/>
              </a:rPr>
              <a:t> acids</a:t>
            </a:r>
            <a:r>
              <a:rPr lang="en-US" dirty="0" smtClean="0">
                <a:effectLst/>
              </a:rPr>
              <a:t> are compressed by decreasing temperatures, they press in on each other, making a dense and fairly rigid membrane.</a:t>
            </a:r>
            <a:r>
              <a:rPr lang="en-US" baseline="0" dirty="0" smtClean="0">
                <a:effectLst/>
              </a:rPr>
              <a:t> </a:t>
            </a:r>
            <a:r>
              <a:rPr lang="en-US" dirty="0" smtClean="0">
                <a:effectLst/>
              </a:rPr>
              <a:t>If unsaturated fatty acids are compressed, the "kinks" in their tails push adjacent phospholipid</a:t>
            </a:r>
            <a:r>
              <a:rPr lang="en-US" baseline="0" dirty="0" smtClean="0">
                <a:effectLst/>
              </a:rPr>
              <a:t> molecules </a:t>
            </a:r>
            <a:r>
              <a:rPr lang="en-US" dirty="0" smtClean="0">
                <a:effectLst/>
              </a:rPr>
              <a:t>away, which helps maintain fluidity</a:t>
            </a:r>
            <a:r>
              <a:rPr lang="en-US" baseline="0" dirty="0" smtClean="0">
                <a:effectLst/>
              </a:rPr>
              <a:t> </a:t>
            </a:r>
            <a:r>
              <a:rPr lang="en-US" dirty="0" smtClean="0">
                <a:effectLst/>
              </a:rPr>
              <a:t>in the membrane. In addition, fatty acids with shorter chains</a:t>
            </a:r>
            <a:r>
              <a:rPr lang="en-US" baseline="0" dirty="0" smtClean="0">
                <a:effectLst/>
              </a:rPr>
              <a:t> </a:t>
            </a:r>
            <a:r>
              <a:rPr lang="en-US" dirty="0" smtClean="0">
                <a:effectLst/>
              </a:rPr>
              <a:t>increase fluidity.</a:t>
            </a:r>
          </a:p>
          <a:p>
            <a:r>
              <a:rPr lang="en-US" dirty="0" smtClean="0">
                <a:effectLst/>
              </a:rPr>
              <a:t>Cholesterol functions as a buffer,</a:t>
            </a:r>
            <a:r>
              <a:rPr lang="en-US" baseline="0" dirty="0" smtClean="0">
                <a:effectLst/>
              </a:rPr>
              <a:t> </a:t>
            </a:r>
            <a:r>
              <a:rPr lang="en-US" dirty="0" smtClean="0">
                <a:effectLst/>
              </a:rPr>
              <a:t>preventing lower temperatures from inhibiting fluidity and preventing higher temperatures from increasing fluidity.</a:t>
            </a:r>
          </a:p>
          <a:p>
            <a:r>
              <a:rPr lang="en-US" dirty="0" smtClean="0">
                <a:effectLst/>
              </a:rPr>
              <a:t/>
            </a:r>
            <a:br>
              <a:rPr lang="en-US" dirty="0" smtClean="0">
                <a:effectLst/>
              </a:rPr>
            </a:br>
            <a:r>
              <a:rPr lang="en-US" dirty="0" smtClean="0">
                <a:effectLst/>
              </a:rPr>
              <a:t/>
            </a:r>
            <a:br>
              <a:rPr lang="en-US" dirty="0" smtClean="0">
                <a:effectLst/>
              </a:rPr>
            </a:b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2786783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Lipids</a:t>
            </a:r>
            <a:r>
              <a:rPr lang="en-US" baseline="0" dirty="0" smtClean="0"/>
              <a:t> do not have hydroxyl ends. Hydroxyl group (-OH) is a polar group and would not contribute to nonpolar properties.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 the importance of directionality in DNA.</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30587251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Briefly</a:t>
            </a:r>
            <a:r>
              <a:rPr lang="en-US" baseline="0" dirty="0" smtClean="0"/>
              <a:t> review the importance of directionality in proteins.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3300045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1/1/2015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1/1/2015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a:bodyPr>
          <a:lstStyle/>
          <a:p>
            <a:r>
              <a:rPr lang="en-US" sz="6600" b="1" dirty="0" smtClean="0">
                <a:solidFill>
                  <a:srgbClr val="C00000"/>
                </a:solidFill>
              </a:rPr>
              <a:t>Biochemistry</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504" y="235667"/>
            <a:ext cx="7758686" cy="1143000"/>
          </a:xfrm>
        </p:spPr>
        <p:txBody>
          <a:bodyPr>
            <a:noAutofit/>
          </a:bodyPr>
          <a:lstStyle/>
          <a:p>
            <a:r>
              <a:rPr lang="en-US" sz="2800" b="1" dirty="0">
                <a:solidFill>
                  <a:srgbClr val="C00000"/>
                </a:solidFill>
              </a:rPr>
              <a:t>Directionality influences structure </a:t>
            </a:r>
            <a:br>
              <a:rPr lang="en-US" sz="2800" b="1" dirty="0">
                <a:solidFill>
                  <a:srgbClr val="C00000"/>
                </a:solidFill>
              </a:rPr>
            </a:br>
            <a:r>
              <a:rPr lang="en-US" sz="2800" b="1" dirty="0">
                <a:solidFill>
                  <a:srgbClr val="C00000"/>
                </a:solidFill>
              </a:rPr>
              <a:t>and function </a:t>
            </a:r>
            <a:r>
              <a:rPr lang="en-US" sz="2800" b="1" dirty="0" smtClean="0">
                <a:solidFill>
                  <a:srgbClr val="C00000"/>
                </a:solidFill>
              </a:rPr>
              <a:t>of proteins</a:t>
            </a:r>
            <a:endParaRPr lang="en-US" sz="2800" dirty="0"/>
          </a:p>
        </p:txBody>
      </p:sp>
      <p:pic>
        <p:nvPicPr>
          <p:cNvPr id="4" name="Picture 2" descr="D:\Chapter_05\B_Jpeg_Images\05_Labeled_Images\05_18PolypeptideChain-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37904" y="1353515"/>
            <a:ext cx="4790940" cy="55044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05\B_Jpeg_Images\05_Labeled_Images\05_UN01InText-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109" y="1850208"/>
            <a:ext cx="3223416" cy="2893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927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Chapter_05\B_Jpeg_Images\05_Labeled_Images\05_07-StarchCellulos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43" y="1575818"/>
            <a:ext cx="7798158" cy="367659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62885" y="347730"/>
            <a:ext cx="6593983" cy="954107"/>
          </a:xfrm>
          <a:prstGeom prst="rect">
            <a:avLst/>
          </a:prstGeom>
          <a:noFill/>
        </p:spPr>
        <p:txBody>
          <a:bodyPr wrap="square" rtlCol="0">
            <a:spAutoFit/>
          </a:bodyPr>
          <a:lstStyle/>
          <a:p>
            <a:pPr algn="ctr"/>
            <a:r>
              <a:rPr lang="en-US" sz="2800" b="1" dirty="0">
                <a:solidFill>
                  <a:srgbClr val="C00000"/>
                </a:solidFill>
              </a:rPr>
              <a:t>Directionality influences structure </a:t>
            </a:r>
            <a:br>
              <a:rPr lang="en-US" sz="2800" b="1" dirty="0">
                <a:solidFill>
                  <a:srgbClr val="C00000"/>
                </a:solidFill>
              </a:rPr>
            </a:br>
            <a:r>
              <a:rPr lang="en-US" sz="2800" b="1" dirty="0">
                <a:solidFill>
                  <a:srgbClr val="C00000"/>
                </a:solidFill>
              </a:rPr>
              <a:t>and function </a:t>
            </a:r>
            <a:r>
              <a:rPr lang="en-US" sz="2800" b="1" dirty="0" smtClean="0">
                <a:solidFill>
                  <a:srgbClr val="C00000"/>
                </a:solidFill>
              </a:rPr>
              <a:t>of carbohydrates</a:t>
            </a:r>
            <a:endParaRPr lang="en-US" sz="2800" dirty="0"/>
          </a:p>
        </p:txBody>
      </p:sp>
      <p:pic>
        <p:nvPicPr>
          <p:cNvPr id="8" name="Picture 2" descr="http://bioserv.fiu.edu/~walterm/FallSpring/chemfoundcomplete/starch-glycog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972" y="4985014"/>
            <a:ext cx="3747752" cy="1757076"/>
          </a:xfrm>
          <a:prstGeom prst="rect">
            <a:avLst/>
          </a:prstGeom>
          <a:noFill/>
          <a:extLst>
            <a:ext uri="{909E8E84-426E-40DD-AFC4-6F175D3DCCD1}">
              <a14:hiddenFill xmlns:a14="http://schemas.microsoft.com/office/drawing/2010/main">
                <a:solidFill>
                  <a:srgbClr val="FFFFFF"/>
                </a:solidFill>
              </a14:hiddenFill>
            </a:ext>
          </a:extLst>
        </p:spPr>
      </p:pic>
      <p:pic>
        <p:nvPicPr>
          <p:cNvPr id="7175" name="Picture 7" descr="C:\Users\Daniel\Pictures\05_08CelluloseArran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7029" y="4829577"/>
            <a:ext cx="3001060" cy="1961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54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5</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sugar, phosphate and a base</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a:solidFill>
                  <a:srgbClr val="C00000"/>
                </a:solidFill>
              </a:rPr>
              <a:t>Structure and function of polymers are derived from the way their monomers are assembled</a:t>
            </a:r>
          </a:p>
        </p:txBody>
      </p:sp>
      <p:pic>
        <p:nvPicPr>
          <p:cNvPr id="4" name="Content Placeholder 3" descr="http://upload.wikimedia.org/wikipedia/commons/1/10/ATP_chemical_structure.pn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6629" y="1573740"/>
            <a:ext cx="4225067" cy="2429926"/>
          </a:xfrm>
          <a:prstGeom prst="rect">
            <a:avLst/>
          </a:prstGeom>
          <a:noFill/>
          <a:ln>
            <a:noFill/>
          </a:ln>
        </p:spPr>
      </p:pic>
      <p:pic>
        <p:nvPicPr>
          <p:cNvPr id="6" name="Picture 5" descr="http://blogs.dnalc.org/wp-content/uploads/2012/04/cholesterol.png"/>
          <p:cNvPicPr/>
          <p:nvPr/>
        </p:nvPicPr>
        <p:blipFill>
          <a:blip r:embed="rId4">
            <a:extLst>
              <a:ext uri="{28A0092B-C50C-407E-A947-70E740481C1C}">
                <a14:useLocalDpi xmlns:a14="http://schemas.microsoft.com/office/drawing/2010/main" val="0"/>
              </a:ext>
            </a:extLst>
          </a:blip>
          <a:srcRect/>
          <a:stretch>
            <a:fillRect/>
          </a:stretch>
        </p:blipFill>
        <p:spPr bwMode="auto">
          <a:xfrm>
            <a:off x="1183380" y="4436168"/>
            <a:ext cx="2990850" cy="1514475"/>
          </a:xfrm>
          <a:prstGeom prst="rect">
            <a:avLst/>
          </a:prstGeom>
          <a:noFill/>
          <a:ln>
            <a:noFill/>
          </a:ln>
        </p:spPr>
      </p:pic>
      <p:pic>
        <p:nvPicPr>
          <p:cNvPr id="5122" name="Picture 2" descr="http://upload.wikimedia.org/wikipedia/commons/thumb/c/cb/DAMP_chemical_structure.png/1024px-DAMP_chemical_structur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8549" y="1854557"/>
            <a:ext cx="2867631" cy="23579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http://www.homebrewtalk.com/wiki/images/thumb/2/29/Sucrose.png/300px-Sucrose.png"/>
          <p:cNvPicPr/>
          <p:nvPr/>
        </p:nvPicPr>
        <p:blipFill>
          <a:blip r:embed="rId6">
            <a:extLst>
              <a:ext uri="{28A0092B-C50C-407E-A947-70E740481C1C}">
                <a14:useLocalDpi xmlns:a14="http://schemas.microsoft.com/office/drawing/2010/main" val="0"/>
              </a:ext>
            </a:extLst>
          </a:blip>
          <a:srcRect/>
          <a:stretch>
            <a:fillRect/>
          </a:stretch>
        </p:blipFill>
        <p:spPr bwMode="auto">
          <a:xfrm>
            <a:off x="5694543" y="4593012"/>
            <a:ext cx="2324735" cy="1200785"/>
          </a:xfrm>
          <a:prstGeom prst="rect">
            <a:avLst/>
          </a:prstGeom>
          <a:noFill/>
          <a:ln>
            <a:noFill/>
          </a:ln>
        </p:spPr>
      </p:pic>
    </p:spTree>
    <p:extLst>
      <p:ext uri="{BB962C8B-B14F-4D97-AF65-F5344CB8AC3E}">
        <p14:creationId xmlns:p14="http://schemas.microsoft.com/office/powerpoint/2010/main" val="36842816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C00000"/>
                </a:solidFill>
              </a:rPr>
              <a:t>DNA Monomer vs. RNA Monomer</a:t>
            </a:r>
            <a:endParaRPr lang="en-US" sz="3600" b="1" dirty="0">
              <a:solidFill>
                <a:srgbClr val="C00000"/>
              </a:solidFill>
            </a:endParaRP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91318"/>
            <a:ext cx="8229600" cy="4343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480" y="1367955"/>
            <a:ext cx="8842242" cy="4667089"/>
          </a:xfrm>
          <a:prstGeom prst="rect">
            <a:avLst/>
          </a:prstGeom>
        </p:spPr>
      </p:pic>
    </p:spTree>
    <p:extLst>
      <p:ext uri="{BB962C8B-B14F-4D97-AF65-F5344CB8AC3E}">
        <p14:creationId xmlns:p14="http://schemas.microsoft.com/office/powerpoint/2010/main" val="1477025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0608"/>
            <a:ext cx="8229600" cy="5765555"/>
          </a:xfrm>
        </p:spPr>
        <p:txBody>
          <a:bodyPr/>
          <a:lstStyle/>
          <a:p>
            <a:pPr marL="0" indent="0" algn="ctr">
              <a:buNone/>
            </a:pPr>
            <a:r>
              <a:rPr lang="en-US" sz="3600" b="1" dirty="0" smtClean="0">
                <a:solidFill>
                  <a:srgbClr val="C00000"/>
                </a:solidFill>
              </a:rPr>
              <a:t>Carbohydrate Monomer</a:t>
            </a:r>
          </a:p>
          <a:p>
            <a:pPr marL="0" indent="0">
              <a:buNone/>
            </a:pPr>
            <a:endParaRPr lang="en-US" dirty="0"/>
          </a:p>
          <a:p>
            <a:pPr marL="0" indent="0">
              <a:buNone/>
            </a:pPr>
            <a:endParaRPr lang="en-US" dirty="0" smtClean="0"/>
          </a:p>
          <a:p>
            <a:pPr marL="0" indent="0">
              <a:buNone/>
            </a:pPr>
            <a:endParaRPr lang="en-US" dirty="0"/>
          </a:p>
          <a:p>
            <a:pPr marL="0" indent="0" algn="ctr">
              <a:buNone/>
            </a:pPr>
            <a:endParaRPr lang="en-US" dirty="0" smtClean="0"/>
          </a:p>
          <a:p>
            <a:pPr marL="0" indent="0" algn="ctr">
              <a:buNone/>
            </a:pPr>
            <a:endParaRPr lang="en-US" sz="1600" b="1" dirty="0" smtClean="0">
              <a:solidFill>
                <a:srgbClr val="C00000"/>
              </a:solidFill>
            </a:endParaRPr>
          </a:p>
          <a:p>
            <a:pPr marL="0" indent="0" algn="ctr">
              <a:buNone/>
            </a:pPr>
            <a:r>
              <a:rPr lang="en-US" sz="3600" b="1" dirty="0" smtClean="0">
                <a:solidFill>
                  <a:srgbClr val="C00000"/>
                </a:solidFill>
              </a:rPr>
              <a:t>Protein Monomer</a:t>
            </a:r>
          </a:p>
          <a:p>
            <a:pPr marL="0" indent="0">
              <a:buNone/>
            </a:pPr>
            <a:endParaRPr lang="en-US" sz="36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511" y="1149180"/>
            <a:ext cx="2395493" cy="206757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6511" y="4273736"/>
            <a:ext cx="3078051" cy="1852427"/>
          </a:xfrm>
          <a:prstGeom prst="rect">
            <a:avLst/>
          </a:prstGeom>
        </p:spPr>
      </p:pic>
    </p:spTree>
    <p:extLst>
      <p:ext uri="{BB962C8B-B14F-4D97-AF65-F5344CB8AC3E}">
        <p14:creationId xmlns:p14="http://schemas.microsoft.com/office/powerpoint/2010/main" val="4050397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nonpolar</a:t>
            </a:r>
            <a:endParaRPr lang="en-US" sz="9600" b="1" dirty="0">
              <a:solidFill>
                <a:srgbClr val="002060"/>
              </a:solidFill>
            </a:endParaRPr>
          </a:p>
        </p:txBody>
      </p:sp>
      <p:pic>
        <p:nvPicPr>
          <p:cNvPr id="3074" name="Picture 2" descr="D:\Chapter_07\B_Jpeg_Images\07_Labeled_Images\07_03FluidMosaicMode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743" y="3927970"/>
            <a:ext cx="5219697" cy="2930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227" y="525328"/>
            <a:ext cx="7174873" cy="1143000"/>
          </a:xfrm>
        </p:spPr>
        <p:txBody>
          <a:bodyPr>
            <a:noAutofit/>
          </a:bodyPr>
          <a:lstStyle/>
          <a:p>
            <a:pPr lvl="0"/>
            <a:r>
              <a:rPr lang="en-US" sz="2800" b="1" dirty="0" smtClean="0">
                <a:solidFill>
                  <a:srgbClr val="C00000"/>
                </a:solidFill>
              </a:rPr>
              <a:t>Interactions </a:t>
            </a:r>
            <a:r>
              <a:rPr lang="en-US" sz="2800" b="1" dirty="0">
                <a:solidFill>
                  <a:srgbClr val="C00000"/>
                </a:solidFill>
              </a:rPr>
              <a:t>of </a:t>
            </a:r>
            <a:r>
              <a:rPr lang="en-US" sz="2800" b="1" dirty="0" smtClean="0">
                <a:solidFill>
                  <a:srgbClr val="C00000"/>
                </a:solidFill>
              </a:rPr>
              <a:t>R </a:t>
            </a:r>
            <a:r>
              <a:rPr lang="en-US" sz="2800" b="1" dirty="0">
                <a:solidFill>
                  <a:srgbClr val="C00000"/>
                </a:solidFill>
              </a:rPr>
              <a:t>groups determine structure and function of that region of the </a:t>
            </a:r>
            <a:r>
              <a:rPr lang="en-US" sz="2800" b="1" dirty="0" smtClean="0">
                <a:solidFill>
                  <a:srgbClr val="C00000"/>
                </a:solidFill>
              </a:rPr>
              <a:t>protein</a:t>
            </a:r>
            <a:r>
              <a:rPr lang="en-US" sz="2800" b="1" dirty="0">
                <a:solidFill>
                  <a:srgbClr val="C00000"/>
                </a:solidFill>
              </a:rPr>
              <a:t/>
            </a:r>
            <a:br>
              <a:rPr lang="en-US" sz="2800" b="1" dirty="0">
                <a:solidFill>
                  <a:srgbClr val="C00000"/>
                </a:solidFill>
              </a:rPr>
            </a:br>
            <a:endParaRPr lang="en-US" sz="2800" b="1" dirty="0">
              <a:solidFill>
                <a:srgbClr val="C00000"/>
              </a:solidFill>
            </a:endParaRPr>
          </a:p>
        </p:txBody>
      </p:sp>
      <p:pic>
        <p:nvPicPr>
          <p:cNvPr id="6" name="Picture 2" descr="D:\Chapter_05\B_Jpeg_Images\05_Labeled_Images\05_UN01InText-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4170" y="1850208"/>
            <a:ext cx="3223416" cy="289356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Daniel\Pictures\05_17bAminoAcids-L - Cop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5608" y="4359698"/>
            <a:ext cx="1322832" cy="1962912"/>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Daniel\Pictures\05_17cAminoAcids-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6418" y="1360595"/>
            <a:ext cx="1316736" cy="261518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Daniel\Pictures\05_17aAminoAcids-L.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33416" y="2214035"/>
            <a:ext cx="1335024" cy="176174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Daniel\Pictures\05_17bAminoAcids-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1656" y="4926626"/>
            <a:ext cx="1310640" cy="1395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38102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Chapter_05\B_Jpeg_Images\05_Labeled_Images\05_17-AminoAcids-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800" y="137160"/>
            <a:ext cx="4380992" cy="672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797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enzymes lower activation energy</a:t>
            </a:r>
            <a:endParaRPr lang="en-US" sz="3600" b="1" dirty="0">
              <a:solidFill>
                <a:srgbClr val="002060"/>
              </a:solidFill>
            </a:endParaRPr>
          </a:p>
        </p:txBody>
      </p:sp>
    </p:spTree>
    <p:extLst>
      <p:ext uri="{BB962C8B-B14F-4D97-AF65-F5344CB8AC3E}">
        <p14:creationId xmlns:p14="http://schemas.microsoft.com/office/powerpoint/2010/main" val="1273542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u="sng" dirty="0" smtClean="0">
                <a:solidFill>
                  <a:srgbClr val="002060"/>
                </a:solidFill>
              </a:rPr>
              <a:t>dehydration</a:t>
            </a:r>
            <a:r>
              <a:rPr lang="en-US" sz="3600" b="1" dirty="0" smtClean="0">
                <a:solidFill>
                  <a:srgbClr val="002060"/>
                </a:solidFill>
              </a:rPr>
              <a:t> synthesis</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D:\Chapter_08\B_Jpeg_Images\08_Labeled_Images\08_15EnzymeActi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464" y="140208"/>
            <a:ext cx="8577072" cy="657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65980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Chapter_08\B_Jpeg_Images\08_Labeled_Images\08_17CatalyticCycl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704" y="140208"/>
            <a:ext cx="7784592" cy="657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9382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8</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D occupies active site of enzyme 2</a:t>
            </a:r>
            <a:endParaRPr lang="en-US" sz="3600" b="1" dirty="0">
              <a:solidFill>
                <a:srgbClr val="002060"/>
              </a:solidFill>
            </a:endParaRPr>
          </a:p>
        </p:txBody>
      </p:sp>
      <p:pic>
        <p:nvPicPr>
          <p:cNvPr id="4" name="Picture 2" descr="D:\Chapter_08\B_Jpeg_Images\08_Labeled_Images\08_UN01InText-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431" y="4303459"/>
            <a:ext cx="8534400" cy="1822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5155" y="636209"/>
            <a:ext cx="2189408" cy="1143000"/>
          </a:xfrm>
        </p:spPr>
        <p:txBody>
          <a:bodyPr>
            <a:noAutofit/>
          </a:bodyPr>
          <a:lstStyle/>
          <a:p>
            <a:r>
              <a:rPr lang="en-US" sz="3600" b="1" dirty="0" smtClean="0">
                <a:solidFill>
                  <a:srgbClr val="C00000"/>
                </a:solidFill>
              </a:rPr>
              <a:t>Feedback Inhibition</a:t>
            </a:r>
            <a:endParaRPr lang="en-US" sz="3600" b="1" dirty="0">
              <a:solidFill>
                <a:srgbClr val="C00000"/>
              </a:solidFill>
            </a:endParaRPr>
          </a:p>
        </p:txBody>
      </p:sp>
      <p:pic>
        <p:nvPicPr>
          <p:cNvPr id="11266" name="Picture 2" descr="D:\Chapter_08\B_Jpeg_Images\08_Labeled_Images\08_22FeedbackInhibiti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7576" y="274638"/>
            <a:ext cx="4657344" cy="657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3354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Chapter_08\B_Jpeg_Images\08_Labeled_Images\08_20aAllostericRegulatio-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34873" y="149204"/>
            <a:ext cx="4951927" cy="649413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p:cNvPicPr>
            <a:picLocks noChangeAspect="1" noChangeArrowheads="1"/>
          </p:cNvPicPr>
          <p:nvPr/>
        </p:nvPicPr>
        <p:blipFill>
          <a:blip r:embed="rId4">
            <a:extLst>
              <a:ext uri="{28A0092B-C50C-407E-A947-70E740481C1C}">
                <a14:useLocalDpi xmlns:a14="http://schemas.microsoft.com/office/drawing/2010/main" val="0"/>
              </a:ext>
            </a:extLst>
          </a:blip>
          <a:srcRect l="53270" t="2431" r="2921" b="69240"/>
          <a:stretch>
            <a:fillRect/>
          </a:stretch>
        </p:blipFill>
        <p:spPr bwMode="auto">
          <a:xfrm>
            <a:off x="647131" y="0"/>
            <a:ext cx="2453758" cy="2159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l="44060" t="32143" r="10410" b="38095"/>
          <a:stretch>
            <a:fillRect/>
          </a:stretch>
        </p:blipFill>
        <p:spPr bwMode="auto">
          <a:xfrm>
            <a:off x="647131" y="2292772"/>
            <a:ext cx="2453758" cy="226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l="51402" t="63095" r="3429" b="3572"/>
          <a:stretch>
            <a:fillRect/>
          </a:stretch>
        </p:blipFill>
        <p:spPr bwMode="auto">
          <a:xfrm>
            <a:off x="647131" y="4649194"/>
            <a:ext cx="2453758" cy="2208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72821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182880" y="1257936"/>
            <a:ext cx="8263890" cy="4960620"/>
          </a:xfrm>
        </p:spPr>
        <p:txBody>
          <a:bodyPr>
            <a:normAutofit/>
          </a:bodyPr>
          <a:lstStyle/>
          <a:p>
            <a:pPr marL="0" indent="0">
              <a:buNone/>
            </a:pPr>
            <a:r>
              <a:rPr lang="en-US" sz="2800" b="1" dirty="0" smtClean="0"/>
              <a:t>The correct answer: </a:t>
            </a:r>
            <a:r>
              <a:rPr lang="en-US" sz="2800" b="1" dirty="0" smtClean="0">
                <a:solidFill>
                  <a:srgbClr val="C00000"/>
                </a:solidFill>
              </a:rPr>
              <a:t>3.85 kJ/</a:t>
            </a:r>
            <a:r>
              <a:rPr lang="en-US" sz="2800" b="1" dirty="0" err="1" smtClean="0">
                <a:solidFill>
                  <a:srgbClr val="C00000"/>
                </a:solidFill>
              </a:rPr>
              <a:t>mol</a:t>
            </a:r>
            <a:endParaRPr lang="en-US" sz="2800" b="1" dirty="0" smtClean="0">
              <a:solidFill>
                <a:srgbClr val="C00000"/>
              </a:solidFill>
            </a:endParaRPr>
          </a:p>
          <a:p>
            <a:pPr marL="0" indent="0">
              <a:buNone/>
            </a:pPr>
            <a:endParaRPr lang="en-US" sz="1400" b="1" dirty="0"/>
          </a:p>
          <a:p>
            <a:pPr marL="0" indent="0">
              <a:buNone/>
            </a:pPr>
            <a:r>
              <a:rPr lang="en-US" sz="2800" b="1" dirty="0" smtClean="0"/>
              <a:t>Solution:	</a:t>
            </a:r>
            <a:endParaRPr lang="en-US" sz="2800" b="1" dirty="0"/>
          </a:p>
          <a:p>
            <a:pPr marL="0" indent="0">
              <a:buNone/>
            </a:pPr>
            <a:r>
              <a:rPr lang="en-US" sz="2800" b="1" dirty="0">
                <a:solidFill>
                  <a:srgbClr val="002060"/>
                </a:solidFill>
              </a:rPr>
              <a:t>ΔG = ΔH – </a:t>
            </a:r>
            <a:r>
              <a:rPr lang="en-US" sz="2800" b="1" dirty="0" smtClean="0">
                <a:solidFill>
                  <a:srgbClr val="002060"/>
                </a:solidFill>
              </a:rPr>
              <a:t>TΔS	</a:t>
            </a:r>
            <a:r>
              <a:rPr lang="en-US" sz="2800" b="1" dirty="0" smtClean="0">
                <a:solidFill>
                  <a:srgbClr val="FF0000"/>
                </a:solidFill>
              </a:rPr>
              <a:t>	</a:t>
            </a:r>
          </a:p>
          <a:p>
            <a:endParaRPr lang="en-US" sz="800" b="1" dirty="0" smtClean="0">
              <a:solidFill>
                <a:srgbClr val="FF0000"/>
              </a:solidFill>
            </a:endParaRPr>
          </a:p>
          <a:p>
            <a:pPr marL="0" indent="0">
              <a:buNone/>
            </a:pPr>
            <a:r>
              <a:rPr lang="en-US" sz="2800" b="1" dirty="0" smtClean="0">
                <a:solidFill>
                  <a:srgbClr val="006600"/>
                </a:solidFill>
              </a:rPr>
              <a:t>178 J/</a:t>
            </a:r>
            <a:r>
              <a:rPr lang="en-US" sz="2800" b="1" dirty="0" err="1" smtClean="0">
                <a:solidFill>
                  <a:srgbClr val="006600"/>
                </a:solidFill>
              </a:rPr>
              <a:t>mol</a:t>
            </a:r>
            <a:r>
              <a:rPr lang="en-US" sz="2800" b="1" dirty="0" smtClean="0">
                <a:solidFill>
                  <a:srgbClr val="006600"/>
                </a:solidFill>
              </a:rPr>
              <a:t> = 0.178 kJ/</a:t>
            </a:r>
            <a:r>
              <a:rPr lang="en-US" sz="2800" b="1" dirty="0" err="1" smtClean="0">
                <a:solidFill>
                  <a:srgbClr val="006600"/>
                </a:solidFill>
              </a:rPr>
              <a:t>mol</a:t>
            </a:r>
            <a:r>
              <a:rPr lang="en-US" sz="2800" b="1" dirty="0" smtClean="0">
                <a:solidFill>
                  <a:srgbClr val="006600"/>
                </a:solidFill>
              </a:rPr>
              <a:t>		T = 273 K + 20°C = 293 K</a:t>
            </a:r>
            <a:endParaRPr lang="en-US" sz="2800" dirty="0">
              <a:solidFill>
                <a:srgbClr val="006600"/>
              </a:solidFill>
            </a:endParaRPr>
          </a:p>
          <a:p>
            <a:pPr marL="0" indent="0">
              <a:buNone/>
            </a:pPr>
            <a:endParaRPr lang="en-US" sz="800" b="1" dirty="0" smtClean="0">
              <a:solidFill>
                <a:srgbClr val="FF0000"/>
              </a:solidFill>
            </a:endParaRPr>
          </a:p>
          <a:p>
            <a:pPr marL="0" indent="0">
              <a:buNone/>
            </a:pPr>
            <a:r>
              <a:rPr lang="en-US" sz="2800" b="1" dirty="0" smtClean="0"/>
              <a:t>Δ</a:t>
            </a:r>
            <a:r>
              <a:rPr lang="fr-FR" sz="2800" b="1" dirty="0"/>
              <a:t>G = (</a:t>
            </a:r>
            <a:r>
              <a:rPr lang="fr-FR" sz="2800" b="1" dirty="0" smtClean="0"/>
              <a:t>56 kJ/mol</a:t>
            </a:r>
            <a:r>
              <a:rPr lang="fr-FR" sz="2800" b="1" dirty="0"/>
              <a:t>) – </a:t>
            </a:r>
            <a:r>
              <a:rPr lang="fr-FR" sz="2800" b="1" dirty="0" smtClean="0"/>
              <a:t>(293 </a:t>
            </a:r>
            <a:r>
              <a:rPr lang="fr-FR" sz="2800" b="1" dirty="0"/>
              <a:t>K </a:t>
            </a:r>
            <a:r>
              <a:rPr lang="fr-FR" sz="2800" b="1" dirty="0" smtClean="0"/>
              <a:t>x 0.178 kJ/mol</a:t>
            </a:r>
            <a:r>
              <a:rPr lang="fr-FR" sz="2800" b="1" dirty="0"/>
              <a:t>)</a:t>
            </a:r>
            <a:endParaRPr lang="en-US" sz="2800" dirty="0"/>
          </a:p>
          <a:p>
            <a:pPr marL="0" indent="0">
              <a:buNone/>
            </a:pPr>
            <a:r>
              <a:rPr lang="fr-FR" sz="2800" b="1" dirty="0" smtClean="0"/>
              <a:t>ΔG </a:t>
            </a:r>
            <a:r>
              <a:rPr lang="fr-FR" sz="2800" b="1" dirty="0"/>
              <a:t>= </a:t>
            </a:r>
            <a:r>
              <a:rPr lang="fr-FR" sz="2800" b="1" dirty="0" smtClean="0"/>
              <a:t>56 kJ/mol </a:t>
            </a:r>
            <a:r>
              <a:rPr lang="fr-FR" sz="2800" b="1" dirty="0"/>
              <a:t>– </a:t>
            </a:r>
            <a:r>
              <a:rPr lang="fr-FR" sz="2800" b="1" dirty="0" smtClean="0"/>
              <a:t>52.154 kJ/mol </a:t>
            </a:r>
          </a:p>
          <a:p>
            <a:pPr marL="0" indent="0">
              <a:buNone/>
            </a:pPr>
            <a:r>
              <a:rPr lang="fr-FR" sz="2800" b="1" dirty="0"/>
              <a:t>ΔG </a:t>
            </a:r>
            <a:r>
              <a:rPr lang="fr-FR" sz="2800" b="1" dirty="0" smtClean="0"/>
              <a:t>= 3.846 kJ/mol</a:t>
            </a:r>
            <a:endParaRPr lang="en-US" sz="2800" dirty="0" smtClean="0"/>
          </a:p>
          <a:p>
            <a:pPr marL="0" indent="0">
              <a:buNone/>
            </a:pPr>
            <a:r>
              <a:rPr lang="en-US" sz="2800" b="1" dirty="0" smtClean="0"/>
              <a:t>Nearest hundredth = 3.85 kJ/</a:t>
            </a:r>
            <a:r>
              <a:rPr lang="en-US" sz="2800" b="1" dirty="0" err="1" smtClean="0"/>
              <a:t>mol</a:t>
            </a:r>
            <a:endParaRPr lang="en-US" sz="2800" b="1" dirty="0" smtClean="0"/>
          </a:p>
          <a:p>
            <a:pPr marL="0" indent="0">
              <a:buNone/>
            </a:pPr>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259" y="1417638"/>
            <a:ext cx="2878428" cy="1143000"/>
          </a:xfrm>
        </p:spPr>
        <p:txBody>
          <a:bodyPr>
            <a:noAutofit/>
          </a:bodyPr>
          <a:lstStyle/>
          <a:p>
            <a:r>
              <a:rPr lang="en-US" sz="3600" b="1" dirty="0" smtClean="0"/>
              <a:t>Exergonic reactions are spontaneous</a:t>
            </a:r>
            <a:endParaRPr lang="en-US" sz="3600" b="1" dirty="0"/>
          </a:p>
        </p:txBody>
      </p:sp>
      <p:pic>
        <p:nvPicPr>
          <p:cNvPr id="4098" name="Picture 2" descr="D:\Chapter_08\B_Jpeg_Images\08_Labeled_Images\08_06-ExergonicEndergonic-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6830" y="0"/>
            <a:ext cx="48768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0508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2</a:t>
            </a:r>
            <a:endParaRPr lang="en-US" sz="3600" b="1" dirty="0"/>
          </a:p>
        </p:txBody>
      </p:sp>
      <p:sp>
        <p:nvSpPr>
          <p:cNvPr id="3" name="Content Placeholder 2"/>
          <p:cNvSpPr>
            <a:spLocks noGrp="1"/>
          </p:cNvSpPr>
          <p:nvPr>
            <p:ph idx="1"/>
          </p:nvPr>
        </p:nvSpPr>
        <p:spPr>
          <a:xfrm>
            <a:off x="347730" y="1417638"/>
            <a:ext cx="8521950" cy="4708525"/>
          </a:xfrm>
        </p:spPr>
        <p:txBody>
          <a:bodyPr>
            <a:normAutofit/>
          </a:bodyPr>
          <a:lstStyle/>
          <a:p>
            <a:pPr marL="0" lvl="0" indent="0">
              <a:buNone/>
            </a:pPr>
            <a:r>
              <a:rPr lang="en-US" sz="2800" b="1" dirty="0" smtClean="0">
                <a:sym typeface="Symbol"/>
              </a:rPr>
              <a:t>The correct answer: </a:t>
            </a:r>
            <a:r>
              <a:rPr lang="en-US" sz="2800" b="1" dirty="0" smtClean="0">
                <a:solidFill>
                  <a:srgbClr val="C00000"/>
                </a:solidFill>
                <a:sym typeface="Symbol"/>
              </a:rPr>
              <a:t>0.6 M</a:t>
            </a:r>
          </a:p>
          <a:p>
            <a:pPr marL="0" lvl="0" indent="0">
              <a:buNone/>
            </a:pPr>
            <a:endParaRPr lang="en-US" sz="1000" dirty="0">
              <a:sym typeface="Symbol"/>
            </a:endParaRPr>
          </a:p>
          <a:p>
            <a:pPr marL="0" lvl="0" indent="0">
              <a:buNone/>
            </a:pPr>
            <a:r>
              <a:rPr lang="en-US" sz="2800" b="1" dirty="0" smtClean="0">
                <a:sym typeface="Symbol"/>
              </a:rPr>
              <a:t>Solution:</a:t>
            </a:r>
          </a:p>
          <a:p>
            <a:pPr marL="0" lvl="0" indent="0">
              <a:buNone/>
            </a:pPr>
            <a:r>
              <a:rPr lang="en-US" sz="2800" b="1" dirty="0" err="1" smtClean="0">
                <a:solidFill>
                  <a:srgbClr val="002060"/>
                </a:solidFill>
              </a:rPr>
              <a:t>C</a:t>
            </a:r>
            <a:r>
              <a:rPr lang="en-US" sz="2800" b="1" baseline="-25000" dirty="0" err="1" smtClean="0">
                <a:solidFill>
                  <a:srgbClr val="002060"/>
                </a:solidFill>
              </a:rPr>
              <a:t>i</a:t>
            </a:r>
            <a:r>
              <a:rPr lang="en-US" sz="2800" b="1" dirty="0" err="1" smtClean="0">
                <a:solidFill>
                  <a:srgbClr val="002060"/>
                </a:solidFill>
              </a:rPr>
              <a:t>V</a:t>
            </a:r>
            <a:r>
              <a:rPr lang="en-US" sz="2800" b="1" baseline="-25000" dirty="0" err="1" smtClean="0">
                <a:solidFill>
                  <a:srgbClr val="002060"/>
                </a:solidFill>
              </a:rPr>
              <a:t>i</a:t>
            </a:r>
            <a:r>
              <a:rPr lang="en-US" sz="2800" b="1" baseline="-25000" dirty="0" smtClean="0">
                <a:solidFill>
                  <a:srgbClr val="002060"/>
                </a:solidFill>
              </a:rPr>
              <a:t> </a:t>
            </a:r>
            <a:r>
              <a:rPr lang="en-US" sz="2800" b="1" dirty="0" smtClean="0">
                <a:solidFill>
                  <a:srgbClr val="002060"/>
                </a:solidFill>
              </a:rPr>
              <a:t>= </a:t>
            </a:r>
            <a:r>
              <a:rPr lang="en-US" sz="2800" b="1" dirty="0" err="1" smtClean="0">
                <a:solidFill>
                  <a:srgbClr val="002060"/>
                </a:solidFill>
              </a:rPr>
              <a:t>C</a:t>
            </a:r>
            <a:r>
              <a:rPr lang="en-US" sz="2800" b="1" baseline="-25000" dirty="0" err="1" smtClean="0">
                <a:solidFill>
                  <a:srgbClr val="002060"/>
                </a:solidFill>
              </a:rPr>
              <a:t>f</a:t>
            </a:r>
            <a:r>
              <a:rPr lang="en-US" sz="2800" b="1" dirty="0" err="1" smtClean="0">
                <a:solidFill>
                  <a:srgbClr val="002060"/>
                </a:solidFill>
              </a:rPr>
              <a:t>V</a:t>
            </a:r>
            <a:r>
              <a:rPr lang="en-US" sz="2800" b="1" baseline="-25000" dirty="0" err="1" smtClean="0">
                <a:solidFill>
                  <a:srgbClr val="002060"/>
                </a:solidFill>
              </a:rPr>
              <a:t>f</a:t>
            </a:r>
            <a:endParaRPr lang="en-US" sz="2800" b="1" baseline="-25000" dirty="0" smtClean="0">
              <a:solidFill>
                <a:srgbClr val="002060"/>
              </a:solidFill>
            </a:endParaRPr>
          </a:p>
          <a:p>
            <a:pPr marL="0" lvl="0" indent="0">
              <a:buNone/>
            </a:pPr>
            <a:r>
              <a:rPr lang="en-US" sz="2800" b="1" dirty="0" err="1" smtClean="0">
                <a:solidFill>
                  <a:srgbClr val="006600"/>
                </a:solidFill>
              </a:rPr>
              <a:t>V</a:t>
            </a:r>
            <a:r>
              <a:rPr lang="en-US" sz="2800" b="1" baseline="-25000" dirty="0" err="1" smtClean="0">
                <a:solidFill>
                  <a:srgbClr val="006600"/>
                </a:solidFill>
              </a:rPr>
              <a:t>f</a:t>
            </a:r>
            <a:r>
              <a:rPr lang="en-US" sz="2800" b="1" dirty="0" smtClean="0">
                <a:solidFill>
                  <a:srgbClr val="006600"/>
                </a:solidFill>
              </a:rPr>
              <a:t> = 3 L	</a:t>
            </a:r>
            <a:r>
              <a:rPr lang="en-US" sz="2800" b="1" dirty="0" err="1" smtClean="0">
                <a:solidFill>
                  <a:srgbClr val="006600"/>
                </a:solidFill>
              </a:rPr>
              <a:t>C</a:t>
            </a:r>
            <a:r>
              <a:rPr lang="en-US" sz="2800" b="1" baseline="-25000" dirty="0" err="1" smtClean="0">
                <a:solidFill>
                  <a:srgbClr val="006600"/>
                </a:solidFill>
              </a:rPr>
              <a:t>f</a:t>
            </a:r>
            <a:r>
              <a:rPr lang="en-US" sz="2800" b="1" dirty="0" smtClean="0">
                <a:solidFill>
                  <a:srgbClr val="006600"/>
                </a:solidFill>
              </a:rPr>
              <a:t> = 0.1 M</a:t>
            </a:r>
            <a:r>
              <a:rPr lang="en-US" sz="2800" b="1" dirty="0">
                <a:solidFill>
                  <a:srgbClr val="006600"/>
                </a:solidFill>
              </a:rPr>
              <a:t>	</a:t>
            </a:r>
            <a:r>
              <a:rPr lang="en-US" sz="2800" b="1" dirty="0" smtClean="0">
                <a:solidFill>
                  <a:srgbClr val="006600"/>
                </a:solidFill>
              </a:rPr>
              <a:t>V</a:t>
            </a:r>
            <a:r>
              <a:rPr lang="en-US" sz="2800" b="1" baseline="-25000" dirty="0" smtClean="0">
                <a:solidFill>
                  <a:srgbClr val="006600"/>
                </a:solidFill>
              </a:rPr>
              <a:t>i</a:t>
            </a:r>
            <a:r>
              <a:rPr lang="en-US" sz="2800" b="1" dirty="0" smtClean="0">
                <a:solidFill>
                  <a:srgbClr val="006600"/>
                </a:solidFill>
              </a:rPr>
              <a:t> = 500 ml = 0.5 L	  C</a:t>
            </a:r>
            <a:r>
              <a:rPr lang="en-US" sz="2800" b="1" baseline="-25000" dirty="0" smtClean="0">
                <a:solidFill>
                  <a:srgbClr val="006600"/>
                </a:solidFill>
              </a:rPr>
              <a:t>i</a:t>
            </a:r>
            <a:r>
              <a:rPr lang="en-US" sz="2800" b="1" dirty="0" smtClean="0">
                <a:solidFill>
                  <a:srgbClr val="006600"/>
                </a:solidFill>
              </a:rPr>
              <a:t> = ?</a:t>
            </a:r>
          </a:p>
          <a:p>
            <a:pPr marL="0" lvl="0" indent="0">
              <a:buNone/>
            </a:pPr>
            <a:endParaRPr lang="en-US" sz="1000" b="1" dirty="0" smtClean="0">
              <a:solidFill>
                <a:srgbClr val="0000FF"/>
              </a:solidFill>
            </a:endParaRPr>
          </a:p>
          <a:p>
            <a:pPr marL="0" lvl="0" indent="0">
              <a:buNone/>
            </a:pPr>
            <a:r>
              <a:rPr lang="en-US" sz="2800" b="1" dirty="0" smtClean="0"/>
              <a:t>C</a:t>
            </a:r>
            <a:r>
              <a:rPr lang="en-US" sz="2800" b="1" baseline="-25000" dirty="0" smtClean="0"/>
              <a:t>i </a:t>
            </a:r>
            <a:r>
              <a:rPr lang="en-US" sz="2800" b="1" dirty="0" smtClean="0"/>
              <a:t>= </a:t>
            </a:r>
            <a:r>
              <a:rPr lang="en-US" sz="2800" b="1" dirty="0" err="1" smtClean="0"/>
              <a:t>C</a:t>
            </a:r>
            <a:r>
              <a:rPr lang="en-US" sz="2800" b="1" baseline="-25000" dirty="0" err="1" smtClean="0"/>
              <a:t>f</a:t>
            </a:r>
            <a:r>
              <a:rPr lang="en-US" sz="2800" b="1" dirty="0" err="1" smtClean="0"/>
              <a:t>V</a:t>
            </a:r>
            <a:r>
              <a:rPr lang="en-US" sz="2800" b="1" baseline="-25000" dirty="0" err="1" smtClean="0"/>
              <a:t>f</a:t>
            </a:r>
            <a:r>
              <a:rPr lang="en-US" sz="2800" b="1" dirty="0" smtClean="0"/>
              <a:t>/V</a:t>
            </a:r>
            <a:r>
              <a:rPr lang="en-US" sz="2800" b="1" baseline="-25000" dirty="0" smtClean="0"/>
              <a:t>i</a:t>
            </a:r>
          </a:p>
          <a:p>
            <a:pPr marL="0" lvl="0" indent="0">
              <a:buNone/>
            </a:pPr>
            <a:r>
              <a:rPr lang="en-US" sz="2800" b="1" dirty="0" smtClean="0"/>
              <a:t>C</a:t>
            </a:r>
            <a:r>
              <a:rPr lang="en-US" sz="2800" b="1" baseline="-25000" dirty="0" smtClean="0"/>
              <a:t>i</a:t>
            </a:r>
            <a:r>
              <a:rPr lang="en-US" sz="2800" b="1" dirty="0" smtClean="0"/>
              <a:t> = 0.1 M x 3L / .5L</a:t>
            </a:r>
          </a:p>
          <a:p>
            <a:pPr marL="0" lvl="0" indent="0">
              <a:buNone/>
            </a:pPr>
            <a:r>
              <a:rPr lang="en-US" sz="2800" b="1" dirty="0" smtClean="0"/>
              <a:t>C</a:t>
            </a:r>
            <a:r>
              <a:rPr lang="en-US" sz="2800" b="1" baseline="-25000" dirty="0" smtClean="0"/>
              <a:t>i</a:t>
            </a:r>
            <a:r>
              <a:rPr lang="en-US" sz="2800" b="1" dirty="0" smtClean="0"/>
              <a:t> </a:t>
            </a:r>
            <a:r>
              <a:rPr lang="en-US" sz="2800" b="1" smtClean="0"/>
              <a:t>= 0.6 </a:t>
            </a:r>
            <a:r>
              <a:rPr lang="en-US" sz="2800" b="1" dirty="0" smtClean="0"/>
              <a:t>M</a:t>
            </a:r>
            <a:endParaRPr lang="en-US" sz="2800" b="1" dirty="0"/>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5</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251460" y="1417638"/>
            <a:ext cx="8743950" cy="5440362"/>
          </a:xfrm>
        </p:spPr>
        <p:txBody>
          <a:bodyPr>
            <a:normAutofit fontScale="85000" lnSpcReduction="20000"/>
          </a:bodyPr>
          <a:lstStyle/>
          <a:p>
            <a:pPr marL="0" indent="0">
              <a:buNone/>
            </a:pPr>
            <a:r>
              <a:rPr lang="en-US" sz="2600" b="1" dirty="0" smtClean="0"/>
              <a:t>Chemical composition – 2 pts maximum:</a:t>
            </a:r>
          </a:p>
          <a:p>
            <a:r>
              <a:rPr lang="en-US" sz="2600" dirty="0" smtClean="0"/>
              <a:t>Amino acids are the monomers/building blocks.</a:t>
            </a:r>
          </a:p>
          <a:p>
            <a:r>
              <a:rPr lang="en-US" sz="2600" dirty="0" smtClean="0"/>
              <a:t>Amino acids contain amino, carboxyl and R groups (or correct structural formula showing these groups attached to a central carbon).</a:t>
            </a:r>
          </a:p>
          <a:p>
            <a:r>
              <a:rPr lang="en-US" sz="2600" dirty="0" smtClean="0"/>
              <a:t>Proteins are composed of carbon, hydrogen, oxygen and nitrogen.</a:t>
            </a:r>
          </a:p>
          <a:p>
            <a:pPr marL="0" indent="0">
              <a:buNone/>
            </a:pPr>
            <a:endParaRPr lang="en-US" sz="1200" b="1" dirty="0" smtClean="0"/>
          </a:p>
          <a:p>
            <a:pPr marL="0" indent="0">
              <a:buNone/>
            </a:pPr>
            <a:r>
              <a:rPr lang="en-US" sz="2600" b="1" dirty="0" smtClean="0"/>
              <a:t>Levels of structure – 3 pts maximum:</a:t>
            </a:r>
          </a:p>
          <a:p>
            <a:r>
              <a:rPr lang="en-US" sz="2600" u="sng" dirty="0" smtClean="0">
                <a:solidFill>
                  <a:srgbClr val="002060"/>
                </a:solidFill>
              </a:rPr>
              <a:t>Primary structure</a:t>
            </a:r>
            <a:r>
              <a:rPr lang="en-US" sz="2600" dirty="0" smtClean="0">
                <a:solidFill>
                  <a:srgbClr val="002060"/>
                </a:solidFill>
              </a:rPr>
              <a:t>: sequence of amino acids linked by peptide bonds through dehydration synthesis.</a:t>
            </a:r>
          </a:p>
          <a:p>
            <a:r>
              <a:rPr lang="en-US" sz="2600" u="sng" dirty="0" smtClean="0">
                <a:solidFill>
                  <a:srgbClr val="006600"/>
                </a:solidFill>
              </a:rPr>
              <a:t>Secondary structure</a:t>
            </a:r>
            <a:r>
              <a:rPr lang="en-US" sz="2600" dirty="0" smtClean="0">
                <a:solidFill>
                  <a:srgbClr val="006600"/>
                </a:solidFill>
              </a:rPr>
              <a:t>: helix and/or pleated sheets due to hydrogen bonds between carboxyl and amino groups.</a:t>
            </a:r>
          </a:p>
          <a:p>
            <a:r>
              <a:rPr lang="en-US" sz="2600" u="sng" dirty="0" smtClean="0">
                <a:solidFill>
                  <a:srgbClr val="C00000"/>
                </a:solidFill>
              </a:rPr>
              <a:t>Tertiary structure</a:t>
            </a:r>
            <a:r>
              <a:rPr lang="en-US" sz="2600" dirty="0" smtClean="0">
                <a:solidFill>
                  <a:srgbClr val="C00000"/>
                </a:solidFill>
              </a:rPr>
              <a:t>: interactions between R groups result in a globular shape due to hydrogen, ionic, disulfide, hydrophobic and/or van der Waals interactions.</a:t>
            </a:r>
          </a:p>
          <a:p>
            <a:r>
              <a:rPr lang="en-US" sz="2600" u="sng" dirty="0" smtClean="0"/>
              <a:t>Quaternary structure</a:t>
            </a:r>
            <a:r>
              <a:rPr lang="en-US" sz="2600" dirty="0" smtClean="0"/>
              <a:t>: two or more polypeptides interact through hydrogen, ionic, disulfide, hydrophobic and/or van der Walls interactions.</a:t>
            </a:r>
          </a:p>
          <a:p>
            <a:endParaRPr lang="en-US" sz="2400" b="1" dirty="0"/>
          </a:p>
          <a:p>
            <a:pPr marL="0" indent="0">
              <a:buNone/>
            </a:pPr>
            <a:endParaRPr lang="en-US" sz="2400" b="1" dirty="0"/>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2971"/>
            <a:ext cx="8229600" cy="1143000"/>
          </a:xfrm>
        </p:spPr>
        <p:txBody>
          <a:bodyPr>
            <a:normAutofit/>
          </a:bodyPr>
          <a:lstStyle/>
          <a:p>
            <a:r>
              <a:rPr lang="en-US" sz="3600" b="1" dirty="0" smtClean="0"/>
              <a:t>Four Levels of Protein Structure</a:t>
            </a:r>
            <a:endParaRPr lang="en-US" sz="3600" b="1" dirty="0"/>
          </a:p>
        </p:txBody>
      </p:sp>
      <p:pic>
        <p:nvPicPr>
          <p:cNvPr id="4"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1350" y="1275971"/>
            <a:ext cx="7851585" cy="5299820"/>
          </a:xfrm>
        </p:spPr>
      </p:pic>
    </p:spTree>
    <p:extLst>
      <p:ext uri="{BB962C8B-B14F-4D97-AF65-F5344CB8AC3E}">
        <p14:creationId xmlns:p14="http://schemas.microsoft.com/office/powerpoint/2010/main" val="13484957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Dehydration Synthesis vs. Hydrolysis</a:t>
            </a:r>
            <a:endParaRPr lang="en-US" sz="3600" b="1"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1847193"/>
            <a:ext cx="4751356" cy="3162689"/>
          </a:xfrm>
          <a:prstGeom prst="rect">
            <a:avLst/>
          </a:prstGeom>
          <a:noFill/>
          <a:ln>
            <a:noFill/>
          </a:ln>
          <a:effectLst/>
          <a:extLst/>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4751356" y="1847193"/>
            <a:ext cx="4263855" cy="2917990"/>
          </a:xfrm>
          <a:prstGeom prst="rect">
            <a:avLst/>
          </a:prstGeom>
          <a:noFill/>
          <a:ln>
            <a:noFill/>
          </a:ln>
          <a:effectLst/>
          <a:extLst/>
        </p:spPr>
      </p:pic>
    </p:spTree>
    <p:extLst>
      <p:ext uri="{BB962C8B-B14F-4D97-AF65-F5344CB8AC3E}">
        <p14:creationId xmlns:p14="http://schemas.microsoft.com/office/powerpoint/2010/main" val="40022846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0145" y="1076750"/>
            <a:ext cx="8366655" cy="57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145850"/>
            <a:ext cx="8229600" cy="1143000"/>
          </a:xfrm>
        </p:spPr>
        <p:txBody>
          <a:bodyPr>
            <a:noAutofit/>
          </a:bodyPr>
          <a:lstStyle/>
          <a:p>
            <a:r>
              <a:rPr lang="en-US" sz="3600" b="1" dirty="0" smtClean="0"/>
              <a:t>Types of Bonding in Tertiary and Quaternary Protein Structure </a:t>
            </a:r>
            <a:endParaRPr lang="en-US" sz="3600" b="1" dirty="0"/>
          </a:p>
        </p:txBody>
      </p:sp>
    </p:spTree>
    <p:extLst>
      <p:ext uri="{BB962C8B-B14F-4D97-AF65-F5344CB8AC3E}">
        <p14:creationId xmlns:p14="http://schemas.microsoft.com/office/powerpoint/2010/main" val="40947736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280"/>
            <a:ext cx="8229600" cy="1143000"/>
          </a:xfrm>
        </p:spPr>
        <p:txBody>
          <a:bodyPr>
            <a:normAutofit/>
          </a:bodyPr>
          <a:lstStyle/>
          <a:p>
            <a:r>
              <a:rPr lang="en-US" sz="3600" b="1" dirty="0" smtClean="0"/>
              <a:t>Short Free Response 2</a:t>
            </a:r>
            <a:br>
              <a:rPr lang="en-US" sz="3600" b="1" dirty="0" smtClean="0"/>
            </a:br>
            <a:r>
              <a:rPr lang="en-US" sz="2800" b="1" dirty="0">
                <a:solidFill>
                  <a:srgbClr val="002060"/>
                </a:solidFill>
              </a:rPr>
              <a:t>4</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251138" y="965915"/>
            <a:ext cx="8873544" cy="5698901"/>
          </a:xfrm>
        </p:spPr>
        <p:txBody>
          <a:bodyPr>
            <a:noAutofit/>
          </a:bodyPr>
          <a:lstStyle/>
          <a:p>
            <a:pPr marL="0" indent="0">
              <a:buNone/>
            </a:pPr>
            <a:r>
              <a:rPr lang="en-US" sz="2200" b="1" dirty="0" smtClean="0"/>
              <a:t>2 pts for each chosen process</a:t>
            </a:r>
          </a:p>
          <a:p>
            <a:pPr marL="0" indent="0">
              <a:buNone/>
            </a:pPr>
            <a:r>
              <a:rPr lang="en-US" sz="2200" b="1" u="sng" dirty="0" smtClean="0">
                <a:solidFill>
                  <a:srgbClr val="C00000"/>
                </a:solidFill>
              </a:rPr>
              <a:t>Water’s role as a medium:</a:t>
            </a:r>
          </a:p>
          <a:p>
            <a:r>
              <a:rPr lang="en-US" sz="2200" b="1" dirty="0" smtClean="0">
                <a:solidFill>
                  <a:srgbClr val="C00000"/>
                </a:solidFill>
              </a:rPr>
              <a:t>Solvent – dissociation/ionization of materials necessary for cells</a:t>
            </a:r>
          </a:p>
          <a:p>
            <a:r>
              <a:rPr lang="en-US" sz="2200" b="1" dirty="0" smtClean="0">
                <a:solidFill>
                  <a:srgbClr val="C00000"/>
                </a:solidFill>
              </a:rPr>
              <a:t>Osmosis – movement of water across membranes due to water potential differences (down the gradient)</a:t>
            </a:r>
          </a:p>
          <a:p>
            <a:pPr marL="0" indent="0">
              <a:buNone/>
            </a:pPr>
            <a:r>
              <a:rPr lang="en-US" sz="2200" b="1" u="sng" dirty="0" smtClean="0">
                <a:solidFill>
                  <a:srgbClr val="002060"/>
                </a:solidFill>
              </a:rPr>
              <a:t>Water’s ability to moderate temperature:</a:t>
            </a:r>
          </a:p>
          <a:p>
            <a:r>
              <a:rPr lang="en-US" sz="2200" b="1" dirty="0" smtClean="0">
                <a:solidFill>
                  <a:srgbClr val="002060"/>
                </a:solidFill>
              </a:rPr>
              <a:t>Specific heat – moderates climates, maintains stable temperature in cells, maintains constant internal environment</a:t>
            </a:r>
          </a:p>
          <a:p>
            <a:r>
              <a:rPr lang="en-US" sz="2200" b="1" dirty="0" smtClean="0">
                <a:solidFill>
                  <a:srgbClr val="002060"/>
                </a:solidFill>
              </a:rPr>
              <a:t>High heat of vaporization – evaporative cooling</a:t>
            </a:r>
          </a:p>
          <a:p>
            <a:r>
              <a:rPr lang="en-US" sz="2200" b="1" dirty="0" smtClean="0">
                <a:solidFill>
                  <a:srgbClr val="002060"/>
                </a:solidFill>
              </a:rPr>
              <a:t>Ice forming and acting as insulator for lakes, keeping water in liquid state</a:t>
            </a:r>
          </a:p>
          <a:p>
            <a:pPr marL="0" indent="0">
              <a:buNone/>
            </a:pPr>
            <a:r>
              <a:rPr lang="en-US" sz="2200" b="1" u="sng" dirty="0" smtClean="0">
                <a:solidFill>
                  <a:srgbClr val="006600"/>
                </a:solidFill>
              </a:rPr>
              <a:t>Water’s movement in plants:</a:t>
            </a:r>
          </a:p>
          <a:p>
            <a:r>
              <a:rPr lang="en-US" sz="2200" b="1" dirty="0" smtClean="0">
                <a:solidFill>
                  <a:srgbClr val="006600"/>
                </a:solidFill>
              </a:rPr>
              <a:t>Transpiration – loss of water from leaves due to water potential differences/evaporation through stomata</a:t>
            </a:r>
          </a:p>
          <a:p>
            <a:r>
              <a:rPr lang="en-US" sz="2200" b="1" dirty="0" smtClean="0">
                <a:solidFill>
                  <a:srgbClr val="006600"/>
                </a:solidFill>
              </a:rPr>
              <a:t>Capillary action of water due to cohesion and adhesion</a:t>
            </a:r>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718713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321" y="325012"/>
            <a:ext cx="9040969" cy="1200329"/>
          </a:xfrm>
          <a:prstGeom prst="rect">
            <a:avLst/>
          </a:prstGeom>
          <a:noFill/>
        </p:spPr>
        <p:txBody>
          <a:bodyPr wrap="square" rtlCol="0">
            <a:spAutoFit/>
          </a:bodyPr>
          <a:lstStyle/>
          <a:p>
            <a:pPr algn="ctr"/>
            <a:r>
              <a:rPr lang="en-US" sz="3600" b="1" dirty="0" smtClean="0"/>
              <a:t>Examples of Dehydration Synthesis </a:t>
            </a:r>
          </a:p>
          <a:p>
            <a:pPr algn="ctr"/>
            <a:r>
              <a:rPr lang="en-US" sz="3600" b="1" dirty="0" smtClean="0"/>
              <a:t>and Hydrolysis</a:t>
            </a:r>
            <a:endParaRPr lang="en-US" sz="3600" b="1" dirty="0"/>
          </a:p>
        </p:txBody>
      </p:sp>
      <p:pic>
        <p:nvPicPr>
          <p:cNvPr id="1026" name="Picture 2" descr="http://images.flatworldknowledge.com/averillfwk/averillfwk-fig18_0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4254"/>
            <a:ext cx="9051190" cy="502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76166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a:t>
            </a:r>
            <a:endParaRPr lang="en-US" sz="9600" dirty="0">
              <a:solidFill>
                <a:srgbClr val="FF0000"/>
              </a:solidFill>
            </a:endParaRPr>
          </a:p>
        </p:txBody>
      </p:sp>
      <p:graphicFrame>
        <p:nvGraphicFramePr>
          <p:cNvPr id="4" name="Content Placeholder 3"/>
          <p:cNvGraphicFramePr>
            <a:graphicFrameLocks/>
          </p:cNvGraphicFramePr>
          <p:nvPr>
            <p:extLst>
              <p:ext uri="{D42A27DB-BD31-4B8C-83A1-F6EECF244321}">
                <p14:modId xmlns:p14="http://schemas.microsoft.com/office/powerpoint/2010/main" val="3855053310"/>
              </p:ext>
            </p:extLst>
          </p:nvPr>
        </p:nvGraphicFramePr>
        <p:xfrm>
          <a:off x="457200" y="3997765"/>
          <a:ext cx="8487176" cy="792480"/>
        </p:xfrm>
        <a:graphic>
          <a:graphicData uri="http://schemas.openxmlformats.org/drawingml/2006/table">
            <a:tbl>
              <a:tblPr firstRow="1" firstCol="1" bandRow="1">
                <a:tableStyleId>{BC89EF96-8CEA-46FF-86C4-4CE0E7609802}</a:tableStyleId>
              </a:tblPr>
              <a:tblGrid>
                <a:gridCol w="2121553"/>
                <a:gridCol w="2121553"/>
                <a:gridCol w="2121553"/>
                <a:gridCol w="2122517"/>
              </a:tblGrid>
              <a:tr h="0">
                <a:tc>
                  <a:txBody>
                    <a:bodyPr/>
                    <a:lstStyle/>
                    <a:p>
                      <a:pPr marL="0" marR="0" algn="ctr">
                        <a:spcBef>
                          <a:spcPts val="0"/>
                        </a:spcBef>
                        <a:spcAft>
                          <a:spcPts val="0"/>
                        </a:spcAft>
                      </a:pPr>
                      <a:r>
                        <a:rPr lang="en-US" sz="2400" dirty="0">
                          <a:effectLst/>
                        </a:rPr>
                        <a:t>Carbohydrates</a:t>
                      </a:r>
                      <a:endParaRPr lang="en-US" sz="2400"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400" dirty="0">
                          <a:effectLst/>
                        </a:rPr>
                        <a:t>Lipids</a:t>
                      </a:r>
                      <a:endParaRPr lang="en-US" sz="2400"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400" dirty="0">
                          <a:effectLst/>
                        </a:rPr>
                        <a:t>Proteins</a:t>
                      </a:r>
                      <a:endParaRPr lang="en-US" sz="2400"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400" dirty="0">
                          <a:effectLst/>
                        </a:rPr>
                        <a:t>Nucleic Acids</a:t>
                      </a:r>
                      <a:endParaRPr lang="en-US" sz="2400" dirty="0">
                        <a:effectLst/>
                        <a:latin typeface="Cambria"/>
                        <a:ea typeface="Cambria"/>
                        <a:cs typeface="Times New Roman"/>
                      </a:endParaRPr>
                    </a:p>
                  </a:txBody>
                  <a:tcPr marL="68580" marR="68580" marT="0" marB="0"/>
                </a:tc>
              </a:tr>
              <a:tr h="0">
                <a:tc>
                  <a:txBody>
                    <a:bodyPr/>
                    <a:lstStyle/>
                    <a:p>
                      <a:pPr marL="0" marR="0" algn="ctr">
                        <a:spcBef>
                          <a:spcPts val="0"/>
                        </a:spcBef>
                        <a:spcAft>
                          <a:spcPts val="0"/>
                        </a:spcAft>
                      </a:pPr>
                      <a:r>
                        <a:rPr lang="en-US" sz="2800" b="1" dirty="0">
                          <a:effectLst/>
                        </a:rPr>
                        <a:t>C, H, O</a:t>
                      </a:r>
                      <a:endParaRPr lang="en-US" sz="2800" b="1"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800" b="1" dirty="0">
                          <a:effectLst/>
                        </a:rPr>
                        <a:t>C, H, O (P)</a:t>
                      </a:r>
                      <a:endParaRPr lang="en-US" sz="2800" b="1"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800" b="1" dirty="0">
                          <a:effectLst/>
                        </a:rPr>
                        <a:t>C, H, O, N, S</a:t>
                      </a:r>
                      <a:endParaRPr lang="en-US" sz="2800" b="1" dirty="0">
                        <a:effectLst/>
                        <a:latin typeface="Cambria"/>
                        <a:ea typeface="Cambria"/>
                        <a:cs typeface="Times New Roman"/>
                      </a:endParaRPr>
                    </a:p>
                  </a:txBody>
                  <a:tcPr marL="68580" marR="68580" marT="0" marB="0"/>
                </a:tc>
                <a:tc>
                  <a:txBody>
                    <a:bodyPr/>
                    <a:lstStyle/>
                    <a:p>
                      <a:pPr marL="0" marR="0" algn="ctr">
                        <a:spcBef>
                          <a:spcPts val="0"/>
                        </a:spcBef>
                        <a:spcAft>
                          <a:spcPts val="0"/>
                        </a:spcAft>
                      </a:pPr>
                      <a:r>
                        <a:rPr lang="en-US" sz="2800" b="1" dirty="0">
                          <a:effectLst/>
                        </a:rPr>
                        <a:t>C, H, O, N</a:t>
                      </a:r>
                      <a:r>
                        <a:rPr lang="en-US" sz="2800" b="1" dirty="0" smtClean="0">
                          <a:effectLst/>
                        </a:rPr>
                        <a:t>, P</a:t>
                      </a:r>
                      <a:endParaRPr lang="en-US" sz="2800" b="1" dirty="0">
                        <a:effectLst/>
                        <a:latin typeface="Cambria"/>
                        <a:ea typeface="Cambria"/>
                        <a:cs typeface="Times New Roman"/>
                      </a:endParaRPr>
                    </a:p>
                  </a:txBody>
                  <a:tcPr marL="68580" marR="68580" marT="0" marB="0"/>
                </a:tc>
              </a:tr>
            </a:tbl>
          </a:graphicData>
        </a:graphic>
      </p:graphicFrame>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unsaturated fatty acids increase fluidity</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098" name="Picture 2" descr="D:\Chapter_07\B_Jpeg_Images\07_Labeled_Images\07_05bMembraneFluidity-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608" y="1267968"/>
            <a:ext cx="8558784" cy="4322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84003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hydroxyl </a:t>
            </a:r>
            <a:r>
              <a:rPr lang="en-US" sz="3600" b="1" smtClean="0">
                <a:solidFill>
                  <a:srgbClr val="002060"/>
                </a:solidFill>
              </a:rPr>
              <a:t>(-OH) end</a:t>
            </a:r>
            <a:endParaRPr lang="en-US" sz="3600" b="1" i="1" dirty="0">
              <a:solidFill>
                <a:srgbClr val="002060"/>
              </a:solidFill>
            </a:endParaRPr>
          </a:p>
        </p:txBody>
      </p:sp>
    </p:spTree>
    <p:extLst>
      <p:ext uri="{BB962C8B-B14F-4D97-AF65-F5344CB8AC3E}">
        <p14:creationId xmlns:p14="http://schemas.microsoft.com/office/powerpoint/2010/main" val="35544806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905"/>
            <a:ext cx="8229600" cy="1143000"/>
          </a:xfrm>
        </p:spPr>
        <p:txBody>
          <a:bodyPr>
            <a:normAutofit/>
          </a:bodyPr>
          <a:lstStyle/>
          <a:p>
            <a:r>
              <a:rPr lang="en-US" sz="2800" b="1" dirty="0">
                <a:solidFill>
                  <a:srgbClr val="C00000"/>
                </a:solidFill>
              </a:rPr>
              <a:t>Directionality influences structure </a:t>
            </a:r>
            <a:r>
              <a:rPr lang="en-US" sz="2800" b="1" dirty="0" smtClean="0">
                <a:solidFill>
                  <a:srgbClr val="C00000"/>
                </a:solidFill>
              </a:rPr>
              <a:t/>
            </a:r>
            <a:br>
              <a:rPr lang="en-US" sz="2800" b="1" dirty="0" smtClean="0">
                <a:solidFill>
                  <a:srgbClr val="C00000"/>
                </a:solidFill>
              </a:rPr>
            </a:br>
            <a:r>
              <a:rPr lang="en-US" sz="2800" b="1" dirty="0" smtClean="0">
                <a:solidFill>
                  <a:srgbClr val="C00000"/>
                </a:solidFill>
              </a:rPr>
              <a:t>and </a:t>
            </a:r>
            <a:r>
              <a:rPr lang="en-US" sz="2800" b="1" dirty="0">
                <a:solidFill>
                  <a:srgbClr val="C00000"/>
                </a:solidFill>
              </a:rPr>
              <a:t>function </a:t>
            </a:r>
            <a:r>
              <a:rPr lang="en-US" sz="2800" b="1" dirty="0" smtClean="0">
                <a:solidFill>
                  <a:srgbClr val="C00000"/>
                </a:solidFill>
              </a:rPr>
              <a:t>of DNA</a:t>
            </a:r>
            <a:endParaRPr lang="en-US" sz="2800" b="1" dirty="0">
              <a:solidFill>
                <a:srgbClr val="C00000"/>
              </a:solidFill>
            </a:endParaRPr>
          </a:p>
        </p:txBody>
      </p:sp>
      <p:pic>
        <p:nvPicPr>
          <p:cNvPr id="4" name="Content Placeholder 3" descr="D:\Chapter_05\B_Jpeg_Images\05_Labeled_Images\05_UN06AnsCCQ-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8799" y="1311966"/>
            <a:ext cx="2377736" cy="5182124"/>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D:\Chapter_05\B_Jpeg_Images\05_Labeled_Images\05_28DNADoubleHelix-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6500" y="1341905"/>
            <a:ext cx="5458024" cy="5263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2146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2713</TotalTime>
  <Words>1161</Words>
  <Application>Microsoft Office PowerPoint</Application>
  <PresentationFormat>On-screen Show (4:3)</PresentationFormat>
  <Paragraphs>159</Paragraphs>
  <Slides>32</Slides>
  <Notes>28</Notes>
  <HiddenSlides>1</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Welcome to AP Biology Saturday Study Session </vt:lpstr>
      <vt:lpstr>Question 1</vt:lpstr>
      <vt:lpstr>Dehydration Synthesis vs. Hydrolysis</vt:lpstr>
      <vt:lpstr>PowerPoint Presentation</vt:lpstr>
      <vt:lpstr>Question 2</vt:lpstr>
      <vt:lpstr>Question 3</vt:lpstr>
      <vt:lpstr>PowerPoint Presentation</vt:lpstr>
      <vt:lpstr>Question 4</vt:lpstr>
      <vt:lpstr>Directionality influences structure  and function of DNA</vt:lpstr>
      <vt:lpstr>Directionality influences structure  and function of proteins</vt:lpstr>
      <vt:lpstr>PowerPoint Presentation</vt:lpstr>
      <vt:lpstr>Question 5</vt:lpstr>
      <vt:lpstr>Structure and function of polymers are derived from the way their monomers are assembled</vt:lpstr>
      <vt:lpstr>DNA Monomer vs. RNA Monomer</vt:lpstr>
      <vt:lpstr>PowerPoint Presentation</vt:lpstr>
      <vt:lpstr>Question 6</vt:lpstr>
      <vt:lpstr>Interactions of R groups determine structure and function of that region of the protein </vt:lpstr>
      <vt:lpstr>PowerPoint Presentation</vt:lpstr>
      <vt:lpstr>Question 7</vt:lpstr>
      <vt:lpstr>PowerPoint Presentation</vt:lpstr>
      <vt:lpstr>PowerPoint Presentation</vt:lpstr>
      <vt:lpstr>Question 8</vt:lpstr>
      <vt:lpstr>Feedback Inhibition</vt:lpstr>
      <vt:lpstr>PowerPoint Presentation</vt:lpstr>
      <vt:lpstr>Math Grid In 1</vt:lpstr>
      <vt:lpstr>Exergonic reactions are spontaneous</vt:lpstr>
      <vt:lpstr>Math Grid In 2</vt:lpstr>
      <vt:lpstr>Short Free Response 1 5 points possible</vt:lpstr>
      <vt:lpstr>Four Levels of Protein Structure</vt:lpstr>
      <vt:lpstr>Types of Bonding in Tertiary and Quaternary Protein Structure </vt:lpstr>
      <vt:lpstr>Short Free Response 2 4 points possible</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154</cp:revision>
  <dcterms:created xsi:type="dcterms:W3CDTF">2013-01-02T18:47:43Z</dcterms:created>
  <dcterms:modified xsi:type="dcterms:W3CDTF">2015-01-01T07:37:06Z</dcterms:modified>
</cp:coreProperties>
</file>